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6" r:id="rId4"/>
    <p:sldId id="277" r:id="rId5"/>
    <p:sldId id="278" r:id="rId6"/>
    <p:sldId id="279" r:id="rId7"/>
    <p:sldId id="280" r:id="rId8"/>
    <p:sldId id="281" r:id="rId9"/>
    <p:sldId id="257" r:id="rId10"/>
    <p:sldId id="258" r:id="rId11"/>
    <p:sldId id="259" r:id="rId12"/>
    <p:sldId id="271" r:id="rId13"/>
    <p:sldId id="272" r:id="rId14"/>
    <p:sldId id="260" r:id="rId15"/>
    <p:sldId id="261" r:id="rId16"/>
    <p:sldId id="263" r:id="rId17"/>
    <p:sldId id="273" r:id="rId18"/>
    <p:sldId id="275" r:id="rId19"/>
    <p:sldId id="274" r:id="rId20"/>
    <p:sldId id="266" r:id="rId21"/>
    <p:sldId id="264" r:id="rId22"/>
    <p:sldId id="282" r:id="rId23"/>
    <p:sldId id="262" r:id="rId24"/>
    <p:sldId id="265" r:id="rId25"/>
    <p:sldId id="269" r:id="rId26"/>
    <p:sldId id="267" r:id="rId27"/>
    <p:sldId id="268" r:id="rId28"/>
    <p:sldId id="283" r:id="rId2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5"/>
    <p:restoredTop sz="94617"/>
  </p:normalViewPr>
  <p:slideViewPr>
    <p:cSldViewPr snapToGrid="0" snapToObjects="1">
      <p:cViewPr varScale="1">
        <p:scale>
          <a:sx n="126" d="100"/>
          <a:sy n="126" d="100"/>
        </p:scale>
        <p:origin x="15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C392-C95C-344B-8E40-BE8C6834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ADBED-E323-984F-B0F5-22E062F06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2B56-1ECA-2042-878B-D5B027C4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AE7E-8663-AA4D-B48D-16E10C12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F4BEC-B0C8-FD48-AA2F-67102EED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9B2B-E3AA-704F-9810-26BAC98B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E1C96-3780-0E4B-9EE2-AC53B115B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D134-58D6-F648-817F-D78B338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433E8-B5A7-ED4C-BBAD-EDD20649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9751-8508-0D4E-9AB9-E5885DCE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01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D19A7-D67E-BF42-8729-7DF565C6D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EA9E5-9558-A74D-ABBE-B0DC82D22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94BC2-E888-C848-B775-46BBCF18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4AA1-6BA1-0C49-9A8C-77A4055F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0E9C-0083-FB44-8E48-2D49CF3F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4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F938-07D0-4D44-921E-FB9373CD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460C-8319-5C42-9683-D9E625FB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F2565-FA39-CC48-8E67-2D2A3522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7C21-AFC5-9944-B31B-AD14979B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4ACD-291D-0D4C-85D3-EA82D43F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936-CFC6-5844-AE45-FB47CC8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48A01-4EBB-DA46-A43E-F1E6F5F7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0EB6-1C57-6B46-A890-AFD94404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2DF10-4CF0-EE49-AE8A-D3E62B7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935C-782F-794F-B1D8-E9748A8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606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803D-5E5F-9443-AD05-5BC46D5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1986-DAFB-0C40-A292-7A8E814AC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05FA-CB30-E946-A447-32D023A6D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7EB7D-B654-7D4C-94B4-AA046C91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6827-7BF2-A242-B12E-09D00F7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A22B-0848-D84E-B955-78E24353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8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F705-51F6-FE4B-AFB7-5AD55789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9621-F481-E043-85E3-455CF3BF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538E7-CA3D-6146-AC47-9C200382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61AFB-185B-6243-85A5-8328EB94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DAC6E-D134-F44F-8563-3057AAE56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EE4B0-67C0-2045-83F5-FDAC89E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24A03-AA84-3942-8BC0-E2342F76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2B617-041B-E942-B0CE-56834CC7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93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D6F1-B9CC-9149-9254-A5A8D4B9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32D85-0145-4A43-88E9-2F318EF1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1FE1C-C550-9345-8049-4823A43E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D13A-1D93-C040-B7F8-5FE9DB4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412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B353F-377B-9244-89F1-803BE22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790B6-215C-3947-A03D-2D55C736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10CB-7BB9-1941-A228-24530C57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9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639-6658-EB4C-943C-C05946FD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623A-B730-824D-B449-BFE5090F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D176A-6B5C-EA43-8D53-F83447B55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55505-F8C8-0541-B0E5-466E47B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B8417-82F2-594D-B533-E6F650DF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4BCE6-9602-ED47-98AC-835358EC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3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0A2C-55E9-474E-8113-FCF5258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B1F7B-53F6-D043-8F87-AEDBDA8C2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F193-0FC9-504B-983D-81FA15B8E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A4AE-EA35-2E44-96A6-7CFA964B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82C3-2989-CD49-B52D-5C907BAF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8CA1-A6BD-7941-B872-68F15DF3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F73D2-D6A7-1048-A451-10568F6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710F-7D07-6043-8C11-48E324A3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C131-1ADD-0842-BA37-97A2714C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AB255-E2E8-2641-9372-C11DE68CCE4F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B24D-9AA2-E149-82B6-3986A436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4676-D4B7-3446-88C6-02F0C735F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7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AA7E-8ACB-B446-AB69-1F8AC62F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/>
            </a:r>
            <a:br>
              <a:rPr lang="sv-SE" dirty="0"/>
            </a:br>
            <a:r>
              <a:rPr lang="sv-SE" dirty="0" err="1"/>
              <a:t>Plots</a:t>
            </a:r>
            <a:r>
              <a:rPr lang="sv-SE" dirty="0"/>
              <a:t> for </a:t>
            </a:r>
            <a:r>
              <a:rPr lang="sv-SE" dirty="0" err="1"/>
              <a:t>blood</a:t>
            </a:r>
            <a:r>
              <a:rPr lang="sv-SE" dirty="0"/>
              <a:t>/</a:t>
            </a:r>
            <a:r>
              <a:rPr lang="sv-SE" dirty="0" err="1"/>
              <a:t>brain</a:t>
            </a:r>
            <a:r>
              <a:rPr lang="sv-SE" dirty="0"/>
              <a:t>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C692-23BF-2F42-AF6C-858E21EE0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Wen </a:t>
            </a:r>
            <a:r>
              <a:rPr lang="sv-SE" dirty="0" err="1"/>
              <a:t>Zhong</a:t>
            </a:r>
            <a:endParaRPr lang="sv-SE" dirty="0"/>
          </a:p>
          <a:p>
            <a:r>
              <a:rPr lang="sv-SE" dirty="0"/>
              <a:t>20181219</a:t>
            </a:r>
          </a:p>
        </p:txBody>
      </p:sp>
    </p:spTree>
    <p:extLst>
      <p:ext uri="{BB962C8B-B14F-4D97-AF65-F5344CB8AC3E}">
        <p14:creationId xmlns:p14="http://schemas.microsoft.com/office/powerpoint/2010/main" val="122867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F4C2DD-DE37-8E48-AF2F-3AAE0B0E6720}"/>
              </a:ext>
            </a:extLst>
          </p:cNvPr>
          <p:cNvSpPr txBox="1"/>
          <p:nvPr/>
        </p:nvSpPr>
        <p:spPr>
          <a:xfrm>
            <a:off x="682387" y="368490"/>
            <a:ext cx="1105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E43712-51C2-FB47-AB3A-3C211ECF0D64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DFC1C6-9A28-3544-8AF5-63C95F4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3" y="1223412"/>
            <a:ext cx="5139247" cy="510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6B6A0-112B-2246-8F57-C43D8E32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14" y="2383472"/>
            <a:ext cx="3251001" cy="322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28AED-7F2E-2841-A88E-E7B383DB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279" y="2286842"/>
            <a:ext cx="3374721" cy="3320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02A44-4CF6-2B4C-89B4-E8076A4C9748}"/>
              </a:ext>
            </a:extLst>
          </p:cNvPr>
          <p:cNvSpPr txBox="1"/>
          <p:nvPr/>
        </p:nvSpPr>
        <p:spPr>
          <a:xfrm>
            <a:off x="5964865" y="6113721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Tissues</a:t>
            </a:r>
            <a:r>
              <a:rPr lang="sv-SE" dirty="0"/>
              <a:t>  </a:t>
            </a:r>
            <a:r>
              <a:rPr lang="sv-SE" dirty="0" err="1"/>
              <a:t>numbers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29"/>
          <a:stretch/>
        </p:blipFill>
        <p:spPr>
          <a:xfrm>
            <a:off x="15416" y="1238593"/>
            <a:ext cx="5363725" cy="5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E00487-F353-7645-A755-57C7330C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21" y="1223412"/>
            <a:ext cx="3543300" cy="520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BDA76-4303-D642-82E3-F0C7DF0834E7}"/>
              </a:ext>
            </a:extLst>
          </p:cNvPr>
          <p:cNvSpPr txBox="1"/>
          <p:nvPr/>
        </p:nvSpPr>
        <p:spPr>
          <a:xfrm>
            <a:off x="9422021" y="2124418"/>
            <a:ext cx="2907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/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 sets:</a:t>
            </a:r>
          </a:p>
          <a:p>
            <a:endParaRPr lang="sv-SE" dirty="0"/>
          </a:p>
          <a:p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, red (</a:t>
            </a:r>
            <a:r>
              <a:rPr lang="sv-SE" dirty="0" err="1"/>
              <a:t>up-regulated</a:t>
            </a:r>
            <a:r>
              <a:rPr lang="sv-SE" dirty="0"/>
              <a:t>), green (down-</a:t>
            </a:r>
            <a:r>
              <a:rPr lang="sv-SE" dirty="0" err="1"/>
              <a:t>regulated</a:t>
            </a:r>
            <a:r>
              <a:rPr lang="sv-SE" dirty="0"/>
              <a:t>)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Specificity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072"/>
          <a:stretch/>
        </p:blipFill>
        <p:spPr>
          <a:xfrm>
            <a:off x="91440" y="1280156"/>
            <a:ext cx="5693959" cy="53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6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8" y="1396538"/>
            <a:ext cx="4960898" cy="5039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59" y="2196638"/>
            <a:ext cx="5947811" cy="39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69" y="1363503"/>
            <a:ext cx="6236343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8" y="1396538"/>
            <a:ext cx="4960898" cy="50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80C229-F231-8E45-9B16-B23D0C80B0FE}"/>
              </a:ext>
            </a:extLst>
          </p:cNvPr>
          <p:cNvSpPr txBox="1"/>
          <p:nvPr/>
        </p:nvSpPr>
        <p:spPr>
          <a:xfrm>
            <a:off x="682387" y="368490"/>
            <a:ext cx="850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7BD19F-3514-014D-91E3-ADFFF4547A7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4FC2BA-6186-274D-A6E1-AEF9E57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" y="1275635"/>
            <a:ext cx="8396937" cy="5582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D2EB0-5F4A-6344-B75D-65C13FF9387D}"/>
              </a:ext>
            </a:extLst>
          </p:cNvPr>
          <p:cNvSpPr txBox="1"/>
          <p:nvPr/>
        </p:nvSpPr>
        <p:spPr>
          <a:xfrm>
            <a:off x="9288966" y="2179674"/>
            <a:ext cx="2651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sv-SE" dirty="0" err="1"/>
              <a:t>Top</a:t>
            </a:r>
            <a:r>
              <a:rPr lang="sv-SE" dirty="0"/>
              <a:t> 1% </a:t>
            </a:r>
            <a:r>
              <a:rPr lang="sv-SE" dirty="0" err="1"/>
              <a:t>abundance</a:t>
            </a:r>
            <a:r>
              <a:rPr lang="sv-SE" dirty="0"/>
              <a:t> genes plus </a:t>
            </a:r>
            <a:r>
              <a:rPr lang="sv-SE" dirty="0" err="1"/>
              <a:t>top</a:t>
            </a:r>
            <a:r>
              <a:rPr lang="sv-SE" dirty="0"/>
              <a:t> 10 per </a:t>
            </a:r>
            <a:r>
              <a:rPr lang="sv-SE" dirty="0" err="1"/>
              <a:t>tissue</a:t>
            </a:r>
            <a:endParaRPr lang="sv-SE" dirty="0"/>
          </a:p>
          <a:p>
            <a:pPr marL="342900" indent="-342900">
              <a:buAutoNum type="arabicPeriod"/>
            </a:pPr>
            <a:endParaRPr lang="sv-SE" dirty="0"/>
          </a:p>
          <a:p>
            <a:pPr marL="342900" indent="-342900">
              <a:buAutoNum type="arabicPeriod"/>
            </a:pPr>
            <a:r>
              <a:rPr lang="sv-SE" dirty="0"/>
              <a:t>Just </a:t>
            </a:r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21559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F02C9-8954-F64A-B5E1-0D055B56C0C7}"/>
              </a:ext>
            </a:extLst>
          </p:cNvPr>
          <p:cNvSpPr txBox="1"/>
          <p:nvPr/>
        </p:nvSpPr>
        <p:spPr>
          <a:xfrm>
            <a:off x="682388" y="368490"/>
            <a:ext cx="926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1215AA-E659-3342-A588-3796614D9CC0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A4002E-F386-1B4E-9719-D8A7B47C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93" y="1223412"/>
            <a:ext cx="8426650" cy="559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EAE0B-991A-E943-9D70-96A2C97DD923}"/>
              </a:ext>
            </a:extLst>
          </p:cNvPr>
          <p:cNvSpPr txBox="1"/>
          <p:nvPr/>
        </p:nvSpPr>
        <p:spPr>
          <a:xfrm>
            <a:off x="9656956" y="4705815"/>
            <a:ext cx="26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classifications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genes???</a:t>
            </a:r>
          </a:p>
        </p:txBody>
      </p:sp>
    </p:spTree>
    <p:extLst>
      <p:ext uri="{BB962C8B-B14F-4D97-AF65-F5344CB8AC3E}">
        <p14:creationId xmlns:p14="http://schemas.microsoft.com/office/powerpoint/2010/main" val="54584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152701-3C77-384D-957D-971F9214C62B}"/>
              </a:ext>
            </a:extLst>
          </p:cNvPr>
          <p:cNvSpPr txBox="1"/>
          <p:nvPr/>
        </p:nvSpPr>
        <p:spPr>
          <a:xfrm>
            <a:off x="480021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66C54-0D79-9144-8128-6F7F7899312F}"/>
              </a:ext>
            </a:extLst>
          </p:cNvPr>
          <p:cNvSpPr txBox="1"/>
          <p:nvPr/>
        </p:nvSpPr>
        <p:spPr>
          <a:xfrm>
            <a:off x="6418624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6023D-0556-DA4C-ADF9-BE7326677E61}"/>
              </a:ext>
            </a:extLst>
          </p:cNvPr>
          <p:cNvSpPr txBox="1"/>
          <p:nvPr/>
        </p:nvSpPr>
        <p:spPr>
          <a:xfrm>
            <a:off x="6823358" y="2080347"/>
            <a:ext cx="4961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/>
              <a:t>Network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overlap</a:t>
            </a:r>
            <a:r>
              <a:rPr lang="sv-SE" sz="3200" dirty="0"/>
              <a:t> genes</a:t>
            </a:r>
          </a:p>
          <a:p>
            <a:r>
              <a:rPr lang="sv-SE" sz="3200" dirty="0"/>
              <a:t>Or </a:t>
            </a:r>
            <a:r>
              <a:rPr lang="sv-SE" sz="3200" dirty="0" err="1"/>
              <a:t>overlap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Heatmap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cytoscape</a:t>
            </a:r>
            <a:endParaRPr lang="sv-S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0C953-6D24-214A-AA71-977F3EE18F83}"/>
              </a:ext>
            </a:extLst>
          </p:cNvPr>
          <p:cNvSpPr txBox="1"/>
          <p:nvPr/>
        </p:nvSpPr>
        <p:spPr>
          <a:xfrm>
            <a:off x="5315803" y="6088566"/>
            <a:ext cx="671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Group </a:t>
            </a:r>
            <a:r>
              <a:rPr lang="sv-SE" dirty="0" err="1"/>
              <a:t>enriched</a:t>
            </a:r>
            <a:r>
              <a:rPr lang="sv-SE" dirty="0"/>
              <a:t> chord </a:t>
            </a:r>
            <a:r>
              <a:rPr lang="sv-SE" dirty="0" err="1"/>
              <a:t>plots</a:t>
            </a:r>
            <a:r>
              <a:rPr lang="sv-SE" dirty="0"/>
              <a:t> (</a:t>
            </a:r>
            <a:r>
              <a:rPr lang="sv-SE" dirty="0" err="1"/>
              <a:t>blood</a:t>
            </a:r>
            <a:r>
              <a:rPr lang="sv-SE" dirty="0"/>
              <a:t> 2 versions </a:t>
            </a:r>
            <a:r>
              <a:rPr lang="sv-SE" dirty="0" err="1"/>
              <a:t>with</a:t>
            </a:r>
            <a:r>
              <a:rPr lang="sv-SE" dirty="0"/>
              <a:t> 6/18 </a:t>
            </a:r>
            <a:r>
              <a:rPr lang="sv-SE" dirty="0" err="1"/>
              <a:t>types</a:t>
            </a:r>
            <a:r>
              <a:rPr lang="sv-SE" dirty="0"/>
              <a:t>, </a:t>
            </a:r>
            <a:r>
              <a:rPr lang="sv-SE" dirty="0" err="1"/>
              <a:t>brain</a:t>
            </a:r>
            <a:r>
              <a:rPr lang="sv-SE" dirty="0"/>
              <a:t> 12 regions) , </a:t>
            </a:r>
            <a:r>
              <a:rPr lang="sv-SE" dirty="0" err="1"/>
              <a:t>add</a:t>
            </a:r>
            <a:r>
              <a:rPr lang="sv-SE" dirty="0"/>
              <a:t> bar </a:t>
            </a:r>
            <a:r>
              <a:rPr lang="sv-SE" dirty="0" err="1"/>
              <a:t>plot</a:t>
            </a:r>
            <a:r>
              <a:rPr lang="sv-SE" dirty="0"/>
              <a:t> (</a:t>
            </a:r>
            <a:r>
              <a:rPr lang="sv-SE" dirty="0" err="1"/>
              <a:t>numbers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different </a:t>
            </a:r>
            <a:r>
              <a:rPr lang="sv-SE" dirty="0" err="1"/>
              <a:t>categories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15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1600200"/>
            <a:ext cx="5978842" cy="4696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0375" y="6224691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Log10 NX of group enriched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39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84857" y="6034824"/>
            <a:ext cx="632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Max fraction of number of intersecting group enriched genes to total number of group enriched genes in that tissue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"/>
          <a:stretch/>
        </p:blipFill>
        <p:spPr>
          <a:xfrm>
            <a:off x="5962649" y="2061159"/>
            <a:ext cx="5965835" cy="39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1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4" y="1436373"/>
            <a:ext cx="6143625" cy="45546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5" y="1504345"/>
            <a:ext cx="6093810" cy="4658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5075" y="6224691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Log10 median NX of </a:t>
            </a:r>
            <a:r>
              <a:rPr lang="sv-SE" b="1" dirty="0" smtClean="0"/>
              <a:t>all elevated </a:t>
            </a:r>
            <a:r>
              <a:rPr lang="sv-SE" dirty="0" smtClean="0"/>
              <a:t>genes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375" y="6224691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Log10 median NX of </a:t>
            </a:r>
            <a:r>
              <a:rPr lang="sv-SE" b="1" dirty="0" smtClean="0"/>
              <a:t>group enriched </a:t>
            </a:r>
            <a:r>
              <a:rPr lang="sv-SE" dirty="0" smtClean="0"/>
              <a:t>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2CA81-ED61-D145-B6CC-3E68E8DFB05A}"/>
              </a:ext>
            </a:extLst>
          </p:cNvPr>
          <p:cNvSpPr txBox="1"/>
          <p:nvPr/>
        </p:nvSpPr>
        <p:spPr>
          <a:xfrm>
            <a:off x="682388" y="368490"/>
            <a:ext cx="1150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0.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–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(Max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, Wen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DEE1C8-EB69-3A43-A929-3FE15177654D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456ACC-2A7B-0C48-8B62-BE15B527C84B}"/>
              </a:ext>
            </a:extLst>
          </p:cNvPr>
          <p:cNvSpPr txBox="1"/>
          <p:nvPr/>
        </p:nvSpPr>
        <p:spPr>
          <a:xfrm>
            <a:off x="1231790" y="5474702"/>
            <a:ext cx="67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tSNE</a:t>
            </a:r>
            <a:r>
              <a:rPr lang="sv-SE" sz="2800" dirty="0"/>
              <a:t> / </a:t>
            </a:r>
            <a:r>
              <a:rPr lang="sv-SE" sz="2800" dirty="0" err="1"/>
              <a:t>umap</a:t>
            </a:r>
            <a:r>
              <a:rPr lang="sv-SE" sz="2800" dirty="0"/>
              <a:t>/ PCA/ </a:t>
            </a:r>
            <a:r>
              <a:rPr lang="sv-SE" sz="2800" dirty="0" err="1"/>
              <a:t>dendrogram</a:t>
            </a:r>
            <a:endParaRPr lang="sv-SE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45B83-43EE-9446-81A3-0950EB6A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6" y="1223412"/>
            <a:ext cx="5354443" cy="4059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26C6B-A40A-8143-A463-EB5324E25CF7}"/>
              </a:ext>
            </a:extLst>
          </p:cNvPr>
          <p:cNvSpPr txBox="1"/>
          <p:nvPr/>
        </p:nvSpPr>
        <p:spPr>
          <a:xfrm>
            <a:off x="1231790" y="6102218"/>
            <a:ext cx="64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Brain atlas  all cell </a:t>
            </a:r>
            <a:r>
              <a:rPr lang="sv-SE" sz="2800" dirty="0" err="1"/>
              <a:t>types</a:t>
            </a:r>
            <a:r>
              <a:rPr lang="sv-SE" sz="28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2495C-29BA-B144-B892-27B33D0A9C14}"/>
              </a:ext>
            </a:extLst>
          </p:cNvPr>
          <p:cNvSpPr txBox="1"/>
          <p:nvPr/>
        </p:nvSpPr>
        <p:spPr>
          <a:xfrm>
            <a:off x="6868633" y="3551274"/>
            <a:ext cx="41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Blood</a:t>
            </a:r>
            <a:r>
              <a:rPr lang="sv-SE" dirty="0"/>
              <a:t> –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25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DD8C88-54BD-9F47-99F6-B3079C1CDB7F}"/>
              </a:ext>
            </a:extLst>
          </p:cNvPr>
          <p:cNvSpPr txBox="1"/>
          <p:nvPr/>
        </p:nvSpPr>
        <p:spPr>
          <a:xfrm>
            <a:off x="5539198" y="1268382"/>
            <a:ext cx="6602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Compare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(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and </a:t>
            </a:r>
            <a:r>
              <a:rPr lang="sv-SE" sz="2400" dirty="0" err="1"/>
              <a:t>among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sv-SE" sz="2400" dirty="0" err="1"/>
              <a:t>Correlations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Samples</a:t>
            </a:r>
            <a:r>
              <a:rPr lang="sv-SE" sz="2400" dirty="0"/>
              <a:t> 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or </a:t>
            </a:r>
            <a:r>
              <a:rPr lang="sv-SE" sz="2400" dirty="0" err="1"/>
              <a:t>tissue</a:t>
            </a:r>
            <a:r>
              <a:rPr lang="sv-SE" sz="2400" dirty="0"/>
              <a:t> variations</a:t>
            </a:r>
          </a:p>
          <a:p>
            <a:pPr marL="457200" indent="-457200">
              <a:buAutoNum type="arabicPeriod"/>
            </a:pPr>
            <a:r>
              <a:rPr lang="sv-SE" sz="2400" dirty="0"/>
              <a:t>distribution </a:t>
            </a:r>
            <a:r>
              <a:rPr lang="sv-SE" sz="2400" dirty="0" err="1"/>
              <a:t>of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- different </a:t>
            </a:r>
            <a:r>
              <a:rPr lang="sv-SE" sz="2400" dirty="0" err="1"/>
              <a:t>tissues</a:t>
            </a:r>
            <a:endParaRPr lang="sv-SE" sz="2400" dirty="0"/>
          </a:p>
          <a:p>
            <a:pPr marL="457200" indent="-457200">
              <a:buAutoNum type="arabicPeriod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2FFB-5EA3-AB4B-B859-8C063E8E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" y="1479639"/>
            <a:ext cx="5367454" cy="488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2ADAD-569A-754E-A1D2-D8115CD0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6" y="3195349"/>
            <a:ext cx="6487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71D3F-D810-6B4C-9117-799C67F67BE4}"/>
              </a:ext>
            </a:extLst>
          </p:cNvPr>
          <p:cNvSpPr txBox="1"/>
          <p:nvPr/>
        </p:nvSpPr>
        <p:spPr>
          <a:xfrm>
            <a:off x="704536" y="1424066"/>
            <a:ext cx="10942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Triangle</a:t>
            </a:r>
            <a:r>
              <a:rPr lang="sv-SE" sz="2800" dirty="0"/>
              <a:t> </a:t>
            </a:r>
            <a:r>
              <a:rPr lang="sv-SE" sz="2800" dirty="0" err="1"/>
              <a:t>plot</a:t>
            </a:r>
            <a:r>
              <a:rPr lang="sv-SE" sz="2800" dirty="0"/>
              <a:t>:   </a:t>
            </a:r>
            <a:r>
              <a:rPr lang="sv-SE" sz="2800" dirty="0" err="1"/>
              <a:t>analysis</a:t>
            </a:r>
            <a:r>
              <a:rPr lang="sv-SE" sz="2800" dirty="0"/>
              <a:t> the </a:t>
            </a:r>
            <a:r>
              <a:rPr lang="sv-SE" sz="2800" dirty="0" err="1"/>
              <a:t>variances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subjects</a:t>
            </a:r>
            <a:r>
              <a:rPr lang="sv-SE" sz="2800" dirty="0"/>
              <a:t> and </a:t>
            </a:r>
            <a:r>
              <a:rPr lang="sv-SE" sz="2800" dirty="0" err="1"/>
              <a:t>tissue</a:t>
            </a:r>
            <a:r>
              <a:rPr lang="sv-SE" sz="2800" dirty="0"/>
              <a:t> </a:t>
            </a:r>
            <a:r>
              <a:rPr lang="sv-SE" sz="2800" dirty="0" err="1"/>
              <a:t>types</a:t>
            </a:r>
            <a:endParaRPr lang="sv-SE" sz="2800" dirty="0"/>
          </a:p>
          <a:p>
            <a:endParaRPr lang="sv-S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490D9-D85C-E74B-B291-35395E00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" y="2168311"/>
            <a:ext cx="6139016" cy="4582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D3864-4846-214E-948D-FD4B897F4362}"/>
              </a:ext>
            </a:extLst>
          </p:cNvPr>
          <p:cNvSpPr/>
          <p:nvPr/>
        </p:nvSpPr>
        <p:spPr>
          <a:xfrm>
            <a:off x="2278503" y="1929784"/>
            <a:ext cx="2008684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Tissue_varying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EABD1-BAB7-8F49-B6BF-8E1968776936}"/>
              </a:ext>
            </a:extLst>
          </p:cNvPr>
          <p:cNvSpPr/>
          <p:nvPr/>
        </p:nvSpPr>
        <p:spPr>
          <a:xfrm>
            <a:off x="-1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Individual_varying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A6139-1054-0F43-BA3F-EE2DEEE8D549}"/>
              </a:ext>
            </a:extLst>
          </p:cNvPr>
          <p:cNvSpPr/>
          <p:nvPr/>
        </p:nvSpPr>
        <p:spPr>
          <a:xfrm>
            <a:off x="4574497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Residuals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0A8E-4E00-D845-86A7-723264DB3F58}"/>
              </a:ext>
            </a:extLst>
          </p:cNvPr>
          <p:cNvSpPr txBox="1"/>
          <p:nvPr/>
        </p:nvSpPr>
        <p:spPr>
          <a:xfrm>
            <a:off x="4457078" y="2064015"/>
            <a:ext cx="77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Select</a:t>
            </a:r>
            <a:r>
              <a:rPr lang="sv-SE" sz="2400" dirty="0"/>
              <a:t> </a:t>
            </a:r>
            <a:r>
              <a:rPr lang="sv-SE" sz="2400" dirty="0" err="1"/>
              <a:t>significantly</a:t>
            </a:r>
            <a:r>
              <a:rPr lang="sv-SE" sz="2400" dirty="0"/>
              <a:t> </a:t>
            </a:r>
            <a:r>
              <a:rPr lang="sv-SE" sz="2400" dirty="0" err="1"/>
              <a:t>tissue</a:t>
            </a:r>
            <a:r>
              <a:rPr lang="sv-SE" sz="2400" dirty="0"/>
              <a:t> </a:t>
            </a:r>
            <a:r>
              <a:rPr lang="sv-SE" sz="2400" dirty="0" err="1"/>
              <a:t>associated</a:t>
            </a:r>
            <a:r>
              <a:rPr lang="sv-SE" sz="2400" dirty="0"/>
              <a:t> proteins, </a:t>
            </a:r>
            <a:r>
              <a:rPr lang="sv-SE" sz="2400" dirty="0" err="1"/>
              <a:t>draw</a:t>
            </a:r>
            <a:r>
              <a:rPr lang="sv-SE" sz="2400" dirty="0"/>
              <a:t> </a:t>
            </a:r>
            <a:r>
              <a:rPr lang="sv-SE" sz="2400" dirty="0" err="1"/>
              <a:t>network</a:t>
            </a:r>
            <a:endParaRPr lang="sv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060BD-5174-9C4E-AECE-921A7756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30" y="2645365"/>
            <a:ext cx="3327296" cy="3837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2921E-6D50-EA43-9451-68C88E1C9B13}"/>
              </a:ext>
            </a:extLst>
          </p:cNvPr>
          <p:cNvSpPr txBox="1"/>
          <p:nvPr/>
        </p:nvSpPr>
        <p:spPr>
          <a:xfrm>
            <a:off x="9336921" y="5081665"/>
            <a:ext cx="30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map</a:t>
            </a:r>
            <a:r>
              <a:rPr lang="sv-SE" dirty="0"/>
              <a:t> </a:t>
            </a:r>
            <a:r>
              <a:rPr lang="sv-SE" dirty="0" err="1"/>
              <a:t>tissue</a:t>
            </a:r>
            <a:r>
              <a:rPr lang="sv-SE" dirty="0"/>
              <a:t> expression </a:t>
            </a:r>
            <a:r>
              <a:rPr lang="sv-SE" dirty="0" err="1"/>
              <a:t>values</a:t>
            </a:r>
            <a:r>
              <a:rPr lang="sv-SE" dirty="0"/>
              <a:t> to the </a:t>
            </a:r>
            <a:r>
              <a:rPr lang="sv-SE" dirty="0" err="1"/>
              <a:t>network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274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Variance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3E8332-C6E3-B141-9FBD-7C244F5A7C63}"/>
              </a:ext>
            </a:extLst>
          </p:cNvPr>
          <p:cNvSpPr txBox="1"/>
          <p:nvPr/>
        </p:nvSpPr>
        <p:spPr>
          <a:xfrm>
            <a:off x="3263900" y="6403581"/>
            <a:ext cx="616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Interindividual variances of most proteins are very 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3185C8-E3B6-264B-AE7F-933C5AB3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22791"/>
            <a:ext cx="5506467" cy="492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26A12-F920-DA4A-9D02-9E3C1348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59" y="1339282"/>
            <a:ext cx="5587720" cy="50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6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759B9-C3F1-3A47-962F-5DEB5C323B94}"/>
              </a:ext>
            </a:extLst>
          </p:cNvPr>
          <p:cNvSpPr txBox="1"/>
          <p:nvPr/>
        </p:nvSpPr>
        <p:spPr>
          <a:xfrm>
            <a:off x="409688" y="356947"/>
            <a:ext cx="1179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region/cell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ED0F9D-4B91-BB4C-A8CB-1716164280D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708480-3D6D-2740-8918-DD8BC247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7" y="1997125"/>
            <a:ext cx="11343662" cy="2664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DA4BD-3B0B-D848-95F9-ADBF2D077C84}"/>
              </a:ext>
            </a:extLst>
          </p:cNvPr>
          <p:cNvSpPr txBox="1"/>
          <p:nvPr/>
        </p:nvSpPr>
        <p:spPr>
          <a:xfrm>
            <a:off x="794479" y="5195176"/>
            <a:ext cx="1102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Bayesian</a:t>
            </a:r>
            <a:r>
              <a:rPr lang="sv-SE" sz="2800" dirty="0"/>
              <a:t> </a:t>
            </a:r>
            <a:r>
              <a:rPr lang="sv-SE" sz="2800" dirty="0" err="1"/>
              <a:t>Biclustering</a:t>
            </a:r>
            <a:r>
              <a:rPr lang="sv-SE" sz="2800" dirty="0"/>
              <a:t> or </a:t>
            </a:r>
            <a:r>
              <a:rPr lang="sv-SE" sz="2800" dirty="0" err="1"/>
              <a:t>other</a:t>
            </a:r>
            <a:r>
              <a:rPr lang="sv-SE" sz="2800" dirty="0"/>
              <a:t> </a:t>
            </a:r>
            <a:r>
              <a:rPr lang="sv-SE" sz="2800" dirty="0" err="1"/>
              <a:t>methods</a:t>
            </a:r>
            <a:r>
              <a:rPr lang="sv-SE" sz="2800" dirty="0"/>
              <a:t> (PPI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elevated</a:t>
            </a:r>
            <a:r>
              <a:rPr lang="sv-SE" sz="2800" dirty="0"/>
              <a:t> genes?)</a:t>
            </a:r>
          </a:p>
        </p:txBody>
      </p:sp>
    </p:spTree>
    <p:extLst>
      <p:ext uri="{BB962C8B-B14F-4D97-AF65-F5344CB8AC3E}">
        <p14:creationId xmlns:p14="http://schemas.microsoft.com/office/powerpoint/2010/main" val="1594773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E416D-E6EF-1A48-B740-C77F43207B4D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194BD9-AAC9-6140-90C9-99F91E29A0D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2BA181-14D9-1B4E-8518-F81B69D7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13" y="1223412"/>
            <a:ext cx="5556187" cy="544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9C021-4CA6-EA48-BCDF-8179F9361EA2}"/>
              </a:ext>
            </a:extLst>
          </p:cNvPr>
          <p:cNvSpPr txBox="1"/>
          <p:nvPr/>
        </p:nvSpPr>
        <p:spPr>
          <a:xfrm>
            <a:off x="284813" y="6012369"/>
            <a:ext cx="618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Correlations</a:t>
            </a:r>
            <a:r>
              <a:rPr lang="sv-SE" sz="2000" dirty="0"/>
              <a:t> or co-expression on </a:t>
            </a:r>
            <a:r>
              <a:rPr lang="sv-SE" sz="2000" dirty="0" err="1"/>
              <a:t>function</a:t>
            </a:r>
            <a:r>
              <a:rPr lang="sv-SE" sz="2000" dirty="0"/>
              <a:t> </a:t>
            </a:r>
            <a:r>
              <a:rPr lang="sv-SE" sz="2000" dirty="0" err="1"/>
              <a:t>level</a:t>
            </a:r>
            <a:r>
              <a:rPr lang="sv-SE" sz="2000" dirty="0"/>
              <a:t> (GO term or </a:t>
            </a:r>
            <a:r>
              <a:rPr lang="sv-SE" sz="2000" dirty="0" err="1"/>
              <a:t>pathways</a:t>
            </a:r>
            <a:r>
              <a:rPr lang="sv-SE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95C6-E299-CA4F-8544-6BDC0515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794"/>
            <a:ext cx="5519533" cy="44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1F5275-0ED3-F64D-A41A-B05947E083CB}"/>
              </a:ext>
            </a:extLst>
          </p:cNvPr>
          <p:cNvSpPr txBox="1"/>
          <p:nvPr/>
        </p:nvSpPr>
        <p:spPr>
          <a:xfrm>
            <a:off x="382584" y="311812"/>
            <a:ext cx="1265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/ Brain atlas – differential expression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121D15-1FD8-2C48-8EA4-34E058CFFBC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635DE5-6DB2-F840-B424-4F3F77C89B3D}"/>
              </a:ext>
            </a:extLst>
          </p:cNvPr>
          <p:cNvSpPr txBox="1"/>
          <p:nvPr/>
        </p:nvSpPr>
        <p:spPr>
          <a:xfrm>
            <a:off x="382584" y="1349114"/>
            <a:ext cx="730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Comparisons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interested</a:t>
            </a:r>
            <a:r>
              <a:rPr lang="sv-SE" sz="2400" dirty="0"/>
              <a:t> regions</a:t>
            </a:r>
          </a:p>
          <a:p>
            <a:pPr marL="457200" indent="-457200">
              <a:buAutoNum type="arabicPeriod"/>
            </a:pPr>
            <a:r>
              <a:rPr lang="sv-SE" sz="2400" dirty="0" err="1"/>
              <a:t>Functional</a:t>
            </a:r>
            <a:r>
              <a:rPr lang="sv-SE" sz="2400" dirty="0"/>
              <a:t> </a:t>
            </a:r>
            <a:r>
              <a:rPr lang="sv-SE" sz="2400" dirty="0" err="1"/>
              <a:t>analysis</a:t>
            </a:r>
            <a:endParaRPr lang="sv-S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7A281-1014-434D-BA44-DAB1F2AB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4" y="2410107"/>
            <a:ext cx="4495829" cy="442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78B17-E728-C649-B219-17A417C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59" y="1985238"/>
            <a:ext cx="6183701" cy="46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60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25DE7-C5E1-C94B-8FB1-54E00A23874E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8.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46A03-031A-3545-8B3E-CED98DA0FA0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0A27B3-5851-434C-89B6-CFFBD3A2AF79}"/>
              </a:ext>
            </a:extLst>
          </p:cNvPr>
          <p:cNvSpPr txBox="1"/>
          <p:nvPr/>
        </p:nvSpPr>
        <p:spPr>
          <a:xfrm>
            <a:off x="7689954" y="3112172"/>
            <a:ext cx="3897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Distributions </a:t>
            </a:r>
            <a:r>
              <a:rPr lang="sv-SE" sz="2000" dirty="0" err="1"/>
              <a:t>of</a:t>
            </a:r>
            <a:r>
              <a:rPr lang="sv-SE" sz="2000" dirty="0"/>
              <a:t> gene expression (</a:t>
            </a:r>
            <a:r>
              <a:rPr lang="sv-SE" sz="2000" dirty="0" err="1"/>
              <a:t>mouse</a:t>
            </a:r>
            <a:r>
              <a:rPr lang="sv-SE" sz="2000" dirty="0"/>
              <a:t>, </a:t>
            </a:r>
            <a:r>
              <a:rPr lang="sv-SE" sz="2000" dirty="0" err="1"/>
              <a:t>pig</a:t>
            </a:r>
            <a:r>
              <a:rPr lang="sv-SE" sz="2000" dirty="0"/>
              <a:t>, human) </a:t>
            </a:r>
          </a:p>
          <a:p>
            <a:endParaRPr lang="sv-SE" sz="2000" dirty="0"/>
          </a:p>
          <a:p>
            <a:r>
              <a:rPr lang="sv-SE" sz="2000" dirty="0" err="1"/>
              <a:t>triangle</a:t>
            </a:r>
            <a:r>
              <a:rPr lang="sv-SE" sz="2000" dirty="0"/>
              <a:t> </a:t>
            </a:r>
            <a:r>
              <a:rPr lang="sv-SE" sz="2000" dirty="0" err="1"/>
              <a:t>plots</a:t>
            </a:r>
            <a:r>
              <a:rPr lang="sv-SE" sz="2000" dirty="0"/>
              <a:t> </a:t>
            </a:r>
            <a:r>
              <a:rPr lang="sv-SE" sz="2000" dirty="0" err="1"/>
              <a:t>instead</a:t>
            </a:r>
            <a:endParaRPr lang="sv-S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62322-A77B-BD4A-B554-BB72818B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" y="1223412"/>
            <a:ext cx="7649396" cy="5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5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8C9B0-6EFE-2C45-9E03-BA8366F2ECD7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9.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1B069D-5E91-8E45-AE76-2BE1B1E05986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98E68F-4B72-7B4C-9C1E-5DE652D5F06C}"/>
              </a:ext>
            </a:extLst>
          </p:cNvPr>
          <p:cNvSpPr txBox="1"/>
          <p:nvPr/>
        </p:nvSpPr>
        <p:spPr>
          <a:xfrm>
            <a:off x="292642" y="1408240"/>
            <a:ext cx="987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sv-SE" sz="2800" dirty="0"/>
              <a:t>Rank the </a:t>
            </a:r>
            <a:r>
              <a:rPr lang="sv-SE" sz="2800" dirty="0" err="1"/>
              <a:t>variability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  <a:p>
            <a:pPr marL="514350" indent="-514350">
              <a:buAutoNum type="arabicPeriod"/>
            </a:pPr>
            <a:r>
              <a:rPr lang="sv-SE" sz="2800" dirty="0" err="1"/>
              <a:t>Correlation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9651B-1D12-234F-A4FF-02EE24AE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86" y="2072352"/>
            <a:ext cx="5156200" cy="459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95EFA-3117-F940-AA07-DB43D4DD80E8}"/>
              </a:ext>
            </a:extLst>
          </p:cNvPr>
          <p:cNvSpPr txBox="1"/>
          <p:nvPr/>
        </p:nvSpPr>
        <p:spPr>
          <a:xfrm>
            <a:off x="4896995" y="4091660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Human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985E-0488-8D48-807E-7EBD0A2DB936}"/>
              </a:ext>
            </a:extLst>
          </p:cNvPr>
          <p:cNvSpPr txBox="1"/>
          <p:nvPr/>
        </p:nvSpPr>
        <p:spPr>
          <a:xfrm>
            <a:off x="8002458" y="1692795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CEA18-CC6D-B445-ADFB-AD8497B47C06}"/>
              </a:ext>
            </a:extLst>
          </p:cNvPr>
          <p:cNvSpPr txBox="1"/>
          <p:nvPr/>
        </p:nvSpPr>
        <p:spPr>
          <a:xfrm>
            <a:off x="8122378" y="6485086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Pig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008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Correlation of regions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BDEAD1-618A-6C4B-BE8A-D74617E5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" y="1619371"/>
            <a:ext cx="5679421" cy="5238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755D8-C2F7-9247-B582-A3B3D1A8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9" y="1241877"/>
            <a:ext cx="5323926" cy="560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0BEA64-E867-5344-909F-A504391BD07B}"/>
              </a:ext>
            </a:extLst>
          </p:cNvPr>
          <p:cNvSpPr txBox="1"/>
          <p:nvPr/>
        </p:nvSpPr>
        <p:spPr>
          <a:xfrm>
            <a:off x="1446661" y="1286476"/>
            <a:ext cx="24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and pig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C2406-1E38-BD47-A141-31A9AD3A52BA}"/>
              </a:ext>
            </a:extLst>
          </p:cNvPr>
          <p:cNvSpPr txBox="1"/>
          <p:nvPr/>
        </p:nvSpPr>
        <p:spPr>
          <a:xfrm>
            <a:off x="6438179" y="5273898"/>
            <a:ext cx="24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and mouse</a:t>
            </a:r>
          </a:p>
        </p:txBody>
      </p:sp>
    </p:spTree>
    <p:extLst>
      <p:ext uri="{BB962C8B-B14F-4D97-AF65-F5344CB8AC3E}">
        <p14:creationId xmlns:p14="http://schemas.microsoft.com/office/powerpoint/2010/main" val="880943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(mouse,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E1B185-CF64-154E-9EEC-F4A6FC8E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7" y="1339281"/>
            <a:ext cx="5531961" cy="539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D0216-CE5F-BE49-AFE8-C303382E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33" y="1339282"/>
            <a:ext cx="5574663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472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(mouse, 11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B32679-3F30-0E4E-A704-D843687A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2" y="1339281"/>
            <a:ext cx="5697016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AAC63-D20F-AC49-BA8A-A66D70A5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3" y="1330703"/>
            <a:ext cx="5728144" cy="55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89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(pig,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D087D4-7663-3D41-8A40-1BC1F52A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43" y="1339281"/>
            <a:ext cx="5506239" cy="537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80B79-8734-0646-AD1B-BCD8EA23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24" y="1339282"/>
            <a:ext cx="5490691" cy="5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5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(pig, 12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210EA7-B65E-D44D-A9A4-00730094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5" y="1339281"/>
            <a:ext cx="5702033" cy="5518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356FE-9498-E449-ABE3-13F28A4C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492" y="1339281"/>
            <a:ext cx="5703369" cy="55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18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7D543D-6E50-7A44-9523-3F1077E75AFC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(human,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C014AE-DB49-2740-B7E7-CDB19DAC4CBB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DA48D60-A18C-114C-A3F2-4BF9D771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6" y="1339281"/>
            <a:ext cx="5727883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4A1D6-B24A-E344-872F-0F77C93D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49" y="1339281"/>
            <a:ext cx="5701019" cy="55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20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Overview – raw data (human, 12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460347-A1A2-C149-83ED-05E57CB5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2" y="1339281"/>
            <a:ext cx="5736882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C68C4-9590-2B4B-AE2E-C1ED12F3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14" y="1339280"/>
            <a:ext cx="5729110" cy="55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3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53768-1AD1-2F4A-992B-B700271818D3}"/>
              </a:ext>
            </a:extLst>
          </p:cNvPr>
          <p:cNvSpPr txBox="1"/>
          <p:nvPr/>
        </p:nvSpPr>
        <p:spPr>
          <a:xfrm>
            <a:off x="682388" y="368490"/>
            <a:ext cx="821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D79FC-9B44-E04E-B2D1-EB950C91A58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A0A57F-E9CF-6940-BD2F-DEF53C4D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0"/>
          <a:stretch/>
        </p:blipFill>
        <p:spPr>
          <a:xfrm>
            <a:off x="6389835" y="1276066"/>
            <a:ext cx="5456426" cy="54659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1350993"/>
            <a:ext cx="5512558" cy="5531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19" t="269" b="886"/>
          <a:stretch/>
        </p:blipFill>
        <p:spPr>
          <a:xfrm>
            <a:off x="6267795" y="1238596"/>
            <a:ext cx="5578465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0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546</Words>
  <Application>Microsoft Office PowerPoint</Application>
  <PresentationFormat>Widescreen</PresentationFormat>
  <Paragraphs>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 Plots for blood/brain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Plots for blood/brain atlas</dc:title>
  <dc:creator>Microsoft Office User</dc:creator>
  <cp:lastModifiedBy>Max Karlsson</cp:lastModifiedBy>
  <cp:revision>164</cp:revision>
  <dcterms:created xsi:type="dcterms:W3CDTF">2018-12-19T19:10:30Z</dcterms:created>
  <dcterms:modified xsi:type="dcterms:W3CDTF">2019-01-10T10:18:05Z</dcterms:modified>
</cp:coreProperties>
</file>